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ED2BB2-5122-F24E-B8E3-9C6330EF73BE}" v="519" dt="2018-09-11T18:39:10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AABFC-4432-9349-AF1E-A9AF0A8E2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5979FB-A774-2A42-993C-8B509A67B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69CA48-42B7-0D4F-B885-A3A4F5FD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506CFA-9A77-5D49-A1E5-E48CD0C8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A6B9BA-4495-3C41-A23E-787921200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66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BE9B4-35AB-9F4D-B5E0-1448DA0CF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008E68-4AF4-334A-83DB-510164F9E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80CE88-1D30-E746-AC1B-95197E23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4C9D73-FFF3-F945-A755-F1CF05BF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90B4A4-B070-1B47-93C5-7C8C0B09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18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B40B7C-5055-7A4F-9ACB-E0390177A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312D84-4CD8-4E43-9AA5-1D9F3FA09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37AC0-6145-BA4A-BDE0-87FA1905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71B596-134A-6F4C-9A2A-FAF49B40B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256F1B-45F5-F44B-A3D4-3C2B62A0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9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0AE72-4535-D347-8F3F-901DBF35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D94314-5B65-C246-9A34-2BD977D78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D9D021-0F97-274F-8351-340348C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620F2E-071A-2D43-92D6-87389DF15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5D74E6-4C5F-D140-B6D5-B2560E9E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92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A968A-A7DE-E941-BE86-A58576AB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3A2FDE-83EB-CB43-B40C-F65DA6D6A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B08756-7D88-3F4C-9174-8DECF4F96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8CA741-DA3E-9047-B408-A5943D4F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F27FDF-C244-FE41-A508-A000F72AF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5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A2E0B-39D9-8D4F-B405-54EAB2137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C1104-AB36-3749-A1E1-19C9813B0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009CCA-250A-6746-8A34-BCDCD4CA0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89093F-A198-154D-94BB-3A0B08FA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8A21E9-48B4-0242-994F-D55B1558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1FBF79-7479-9143-A5D8-D41A65E2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69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CA708-AC69-B54F-AF0D-0D7EB5932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7021BD-56D3-6944-86AD-606D85099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80B309-4C12-9E40-8573-20C4A837D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B7557D-326B-1541-A050-0DFAB4E51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D77671-21D5-E74E-9C27-021321445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C8BD499-6D55-E54C-8AFE-8F6B0ADD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9CB2C4-2A3A-7A43-A87A-F0723D30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93788D-8FD4-644F-91C9-F3D3082B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0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233F6-01CB-B245-ADC3-8B521A66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0D5DC2-09E9-6241-B9FF-6179877C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B42F442-653D-EB44-954A-3774B410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A68927-8141-D244-B827-3FC8934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9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56E4F63-EF76-8542-A991-3DE59068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7655A99-1E27-734C-AC31-7AD4326F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B9B8CA-44CC-7D4B-A49B-7069E611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68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FD3A6-9A28-854A-8686-1E4E15A8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CF251A-D707-1445-97AF-269CD1708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D8F19B-CDF1-9647-A3B7-E915E84D6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08A4EE-4BE3-9B4D-A8FF-1280EB41D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48C9E5-D131-BA4E-AF0E-2ECF2D856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585A2F-7135-E34F-BB7E-728BAD6D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0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1EAB6-61E0-CF4F-B2FE-68A545BD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3D6773-D396-3C4D-B2A8-15DD597F1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065A82-D870-DC42-B441-9132CD5AE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847CA3-2BA3-014A-BDBF-00292878C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7EAEBB-EC1C-664B-AD5B-1273A148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28D79D-8FCE-0541-A1CC-E9BA9B0A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66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0EDEF-A083-F141-B828-556BDC0F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BFDDF7-92A3-134D-8BF9-E89FD6F21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BA4FF5-1C6F-F345-974F-059E06A14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5E25-114B-B841-94A5-1C3744AF7D8C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D35E06-02BF-9C41-A523-5A5C8A496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0FAB3A-25B3-5644-91FA-CC8CB6D62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38DA9-4143-BA49-87F2-D595603B7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54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2 </a:t>
            </a:r>
            <a:br>
              <a:rPr lang="en-US" dirty="0"/>
            </a:br>
            <a:r>
              <a:rPr lang="en-US" dirty="0"/>
              <a:t>Data representation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08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88D54-92B9-4840-8CDA-DBF2C000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Really, why use 2’complement?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A4D9AA-F9BF-5540-BDAD-106D02F42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1+2’complement(1)=0</a:t>
            </a:r>
          </a:p>
          <a:p>
            <a:r>
              <a:rPr lang="en-US" dirty="0"/>
              <a:t>N+2’complement(N)=0 for all -1&lt;N&lt;128</a:t>
            </a:r>
          </a:p>
          <a:p>
            <a:r>
              <a:rPr lang="en-US" dirty="0"/>
              <a:t>K+2’complement (N)=K-N for most N and K fitting in 7 bits</a:t>
            </a:r>
          </a:p>
          <a:p>
            <a:r>
              <a:rPr lang="en-US" dirty="0"/>
              <a:t>So, if we treat 2’complement(N)</a:t>
            </a:r>
            <a:br>
              <a:rPr lang="en-US" dirty="0"/>
            </a:br>
            <a:r>
              <a:rPr lang="en-US" dirty="0"/>
              <a:t>as –N, we can add negative </a:t>
            </a:r>
            <a:br>
              <a:rPr lang="en-US" dirty="0"/>
            </a:br>
            <a:r>
              <a:rPr lang="en-US" dirty="0"/>
              <a:t>numbers as we do with </a:t>
            </a:r>
            <a:br>
              <a:rPr lang="en-US" dirty="0"/>
            </a:br>
            <a:r>
              <a:rPr lang="en-US" dirty="0"/>
              <a:t>positive (unsigned)</a:t>
            </a:r>
          </a:p>
          <a:p>
            <a:r>
              <a:rPr lang="en-US" dirty="0"/>
              <a:t>Great simplification of hardware</a:t>
            </a:r>
          </a:p>
          <a:p>
            <a:r>
              <a:rPr lang="en-US" dirty="0"/>
              <a:t>No -0 value</a:t>
            </a:r>
          </a:p>
          <a:p>
            <a:r>
              <a:rPr lang="en-US" dirty="0"/>
              <a:t>Extra value for negative numbers (smallest possible is -128)</a:t>
            </a:r>
          </a:p>
          <a:p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16CA83-5AD6-F044-B629-BCB742335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6722" y="3589866"/>
            <a:ext cx="5335629" cy="191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435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7659F-ACB5-E648-8375-B4CFD1CBA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 is exact value of N and V flags in PS?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B1075F-8A07-1849-8238-7C8F02287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most CdM-8 commands, Z is 1 </a:t>
            </a:r>
            <a:r>
              <a:rPr lang="en-US" dirty="0" err="1"/>
              <a:t>iff</a:t>
            </a:r>
            <a:r>
              <a:rPr lang="en-US" dirty="0"/>
              <a:t> the operation result is 00000000</a:t>
            </a:r>
          </a:p>
          <a:p>
            <a:r>
              <a:rPr lang="en-US" dirty="0"/>
              <a:t>N flag is = topmost bit of the result (bit 8)</a:t>
            </a:r>
          </a:p>
          <a:p>
            <a:r>
              <a:rPr lang="en-US" dirty="0"/>
              <a:t>C flag is equal to carry to bit 9</a:t>
            </a:r>
          </a:p>
          <a:p>
            <a:r>
              <a:rPr lang="en-US" dirty="0"/>
              <a:t>V flag is 1 if you added two positive 2’complement numbers </a:t>
            </a:r>
            <a:br>
              <a:rPr lang="en-US" dirty="0"/>
            </a:br>
            <a:r>
              <a:rPr lang="en-US" dirty="0"/>
              <a:t>and got negative</a:t>
            </a:r>
            <a:br>
              <a:rPr lang="en-US" dirty="0"/>
            </a:br>
            <a:r>
              <a:rPr lang="en-US" dirty="0"/>
              <a:t>or if you added two negative 2’complement numbers</a:t>
            </a:r>
            <a:br>
              <a:rPr lang="en-US" dirty="0"/>
            </a:br>
            <a:r>
              <a:rPr lang="en-US" dirty="0"/>
              <a:t>and got positive</a:t>
            </a:r>
          </a:p>
          <a:p>
            <a:r>
              <a:rPr lang="en-US" dirty="0"/>
              <a:t>It is known as </a:t>
            </a:r>
            <a:r>
              <a:rPr lang="en-US" i="1" dirty="0"/>
              <a:t>overflow</a:t>
            </a:r>
            <a:r>
              <a:rPr lang="en-US" dirty="0"/>
              <a:t> or </a:t>
            </a:r>
            <a:r>
              <a:rPr lang="en-US" i="1" dirty="0"/>
              <a:t>sign los</a:t>
            </a:r>
            <a:r>
              <a:rPr lang="en-US" dirty="0"/>
              <a:t>s</a:t>
            </a:r>
          </a:p>
          <a:p>
            <a:r>
              <a:rPr lang="en-US" dirty="0"/>
              <a:t>Or this can be expressed in other way: </a:t>
            </a:r>
            <a:br>
              <a:rPr lang="en-US" dirty="0"/>
            </a:br>
            <a:r>
              <a:rPr lang="en-US" dirty="0"/>
              <a:t>carry to bit 9 is </a:t>
            </a:r>
            <a:r>
              <a:rPr lang="en-US" b="1" dirty="0"/>
              <a:t>not</a:t>
            </a:r>
            <a:r>
              <a:rPr lang="en-US" dirty="0"/>
              <a:t> equal to carry to bit 10.</a:t>
            </a:r>
          </a:p>
          <a:p>
            <a:r>
              <a:rPr lang="en-US" dirty="0"/>
              <a:t>V is for </a:t>
            </a:r>
            <a:r>
              <a:rPr lang="en-US" dirty="0" err="1"/>
              <a:t>oVerflow</a:t>
            </a:r>
            <a:r>
              <a:rPr lang="en-US" dirty="0"/>
              <a:t>.  In some other CPUs it is called O.</a:t>
            </a:r>
          </a:p>
        </p:txBody>
      </p:sp>
    </p:spTree>
    <p:extLst>
      <p:ext uri="{BB962C8B-B14F-4D97-AF65-F5344CB8AC3E}">
        <p14:creationId xmlns:p14="http://schemas.microsoft.com/office/powerpoint/2010/main" val="756701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19B117-7884-8E4F-B209-0836840FC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representation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C6DD8E-F0A6-5847-B643-04F7C231F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60" y="1953717"/>
            <a:ext cx="4245974" cy="4223246"/>
          </a:xfrm>
        </p:spPr>
        <p:txBody>
          <a:bodyPr>
            <a:normAutofit/>
          </a:bodyPr>
          <a:lstStyle/>
          <a:p>
            <a:r>
              <a:rPr lang="en-US" dirty="0"/>
              <a:t>First widely used binary communication system was </a:t>
            </a:r>
            <a:r>
              <a:rPr lang="en-US" dirty="0" err="1"/>
              <a:t>Baudot</a:t>
            </a:r>
            <a:r>
              <a:rPr lang="en-US" dirty="0"/>
              <a:t> printing telegraph</a:t>
            </a:r>
          </a:p>
          <a:p>
            <a:r>
              <a:rPr lang="en-US" dirty="0" err="1"/>
              <a:t>Baudot</a:t>
            </a:r>
            <a:r>
              <a:rPr lang="en-US" dirty="0"/>
              <a:t> code was used until 1924 when if was superseded by 6-bit ITA2 encoding</a:t>
            </a:r>
          </a:p>
          <a:p>
            <a:r>
              <a:rPr lang="en-US" dirty="0"/>
              <a:t>Modulation unit (Baud) is named after </a:t>
            </a:r>
            <a:r>
              <a:rPr lang="en-US" dirty="0" err="1"/>
              <a:t>Baudot</a:t>
            </a:r>
            <a:endParaRPr lang="en-US" dirty="0"/>
          </a:p>
          <a:p>
            <a:endParaRPr lang="ru-RU" dirty="0"/>
          </a:p>
        </p:txBody>
      </p:sp>
      <p:pic>
        <p:nvPicPr>
          <p:cNvPr id="1026" name="Picture 2" descr="Baudot Code - from 1888 patent.png">
            <a:extLst>
              <a:ext uri="{FF2B5EF4-FFF2-40B4-BE49-F238E27FC236}">
                <a16:creationId xmlns:a16="http://schemas.microsoft.com/office/drawing/2014/main" id="{187ADEBB-2D71-5C4E-8145-E7E3D2184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134" y="558140"/>
            <a:ext cx="5846666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6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F7D9E-2BA1-AC4C-A61A-CD4C5B17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 Standard Code for Information Interchange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C24EE9-EF0D-C348-98C2-D95C0271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ASCII</a:t>
            </a:r>
          </a:p>
          <a:p>
            <a:r>
              <a:rPr lang="en-US" dirty="0"/>
              <a:t>7-bit code standardized by American Standard Association (now ANSI) in 1963.</a:t>
            </a:r>
          </a:p>
          <a:p>
            <a:r>
              <a:rPr lang="en-US" dirty="0"/>
              <a:t>Latin encoding used by most modern computers</a:t>
            </a:r>
          </a:p>
          <a:p>
            <a:r>
              <a:rPr lang="en-US" dirty="0"/>
              <a:t>Had 8-bit extensions to support national scripting systems (European characters, Greek, Cyrillic, Hebrew)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06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CA6BC-B94C-9A48-BE26-7B077D6E6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table</a:t>
            </a:r>
            <a:endParaRPr lang="ru-RU" dirty="0"/>
          </a:p>
        </p:txBody>
      </p:sp>
      <p:pic>
        <p:nvPicPr>
          <p:cNvPr id="2050" name="Picture 2" descr="https://upload.wikimedia.org/wikipedia/commons/thumb/4/4f/ASCII_Code_Chart.svg/830px-ASCII_Code_Chart.svg.png">
            <a:extLst>
              <a:ext uri="{FF2B5EF4-FFF2-40B4-BE49-F238E27FC236}">
                <a16:creationId xmlns:a16="http://schemas.microsoft.com/office/drawing/2014/main" id="{A6C8EF8C-9456-0748-9F53-64AF37FA34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804790" cy="426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44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0D4375-8158-774D-AA84-8D13C57A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Unicode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2D46C2-DC59-F149-9336-E98E3A53F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to represent all writing systems known to humanity</a:t>
            </a:r>
          </a:p>
          <a:p>
            <a:r>
              <a:rPr lang="en-US" dirty="0"/>
              <a:t>Including historical, like Egyptian </a:t>
            </a:r>
            <a:r>
              <a:rPr lang="en-US" dirty="0" err="1"/>
              <a:t>hierogliphs</a:t>
            </a:r>
            <a:endParaRPr lang="en-US" dirty="0"/>
          </a:p>
          <a:p>
            <a:r>
              <a:rPr lang="en-US" dirty="0"/>
              <a:t>Including </a:t>
            </a:r>
            <a:r>
              <a:rPr lang="en-US" dirty="0" err="1"/>
              <a:t>fictionary</a:t>
            </a:r>
            <a:r>
              <a:rPr lang="en-US" dirty="0"/>
              <a:t>, like Klingon and </a:t>
            </a:r>
            <a:r>
              <a:rPr lang="en-US" dirty="0" err="1"/>
              <a:t>Quenya</a:t>
            </a:r>
            <a:r>
              <a:rPr lang="en-US" dirty="0"/>
              <a:t> </a:t>
            </a:r>
          </a:p>
          <a:p>
            <a:r>
              <a:rPr lang="en-US" dirty="0"/>
              <a:t>Several translation formats, including UTF-32, UTF-16 and UTF-8</a:t>
            </a:r>
          </a:p>
          <a:p>
            <a:r>
              <a:rPr lang="en-US" dirty="0"/>
              <a:t>UTF-32 can represent any Unicode codepoint directly</a:t>
            </a:r>
          </a:p>
          <a:p>
            <a:r>
              <a:rPr lang="en-US" dirty="0"/>
              <a:t>UTF-16 uses so called ”surrogate pairs” to represent some characters</a:t>
            </a:r>
          </a:p>
          <a:p>
            <a:r>
              <a:rPr lang="en-US" dirty="0"/>
              <a:t>UTF-8 – ASCII-compatible prefix encoding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776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F463A-B142-174B-B454-448EA8C8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UTF-8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D79DCF4-FB83-AF4E-9B0C-E51AAC5F06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571391"/>
              </p:ext>
            </p:extLst>
          </p:nvPr>
        </p:nvGraphicFramePr>
        <p:xfrm>
          <a:off x="838200" y="1930400"/>
          <a:ext cx="10515600" cy="3122452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111327804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879765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9936077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002137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981200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3155015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226331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81202433"/>
                    </a:ext>
                  </a:extLst>
                </a:gridCol>
              </a:tblGrid>
              <a:tr h="950312">
                <a:tc>
                  <a:txBody>
                    <a:bodyPr/>
                    <a:lstStyle/>
                    <a:p>
                      <a:r>
                        <a:rPr lang="en"/>
                        <a:t>Number</a:t>
                      </a:r>
                      <a:br>
                        <a:rPr lang="en"/>
                      </a:br>
                      <a:r>
                        <a:rPr lang="en"/>
                        <a:t>of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Bits for</a:t>
                      </a:r>
                      <a:br>
                        <a:rPr lang="en"/>
                      </a:br>
                      <a:r>
                        <a:rPr lang="en"/>
                        <a:t>code 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First</a:t>
                      </a:r>
                      <a:br>
                        <a:rPr lang="en"/>
                      </a:br>
                      <a:r>
                        <a:rPr lang="en"/>
                        <a:t>code 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Last</a:t>
                      </a:r>
                      <a:br>
                        <a:rPr lang="en"/>
                      </a:br>
                      <a:r>
                        <a:rPr lang="en"/>
                        <a:t>code point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Byte 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727863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U+007F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0xxxxxxx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66525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U+0080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U+07FF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110xxxxx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208910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U+0800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U+FFFF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1110xxxx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79837"/>
                  </a:ext>
                </a:extLst>
              </a:tr>
              <a:tr h="543035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U+10000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">
                          <a:effectLst/>
                        </a:rPr>
                        <a:t>U+10FFFF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11110xxx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 dirty="0"/>
                        <a:t>10xxxxxx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8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4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E82C0-67E9-DE46-86B4-ED0A31B01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length binary numbers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BADE62-A7EB-7340-AEB4-8365812BA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CdM-8 memory cells and registers have 8 bits</a:t>
            </a:r>
          </a:p>
          <a:p>
            <a:r>
              <a:rPr lang="en-US" dirty="0"/>
              <a:t>They cannot represent arbitrary numbers</a:t>
            </a:r>
          </a:p>
          <a:p>
            <a:r>
              <a:rPr lang="en-US" dirty="0"/>
              <a:t>Maximal unsigned number is 255</a:t>
            </a:r>
          </a:p>
          <a:p>
            <a:pPr lvl="1"/>
            <a:r>
              <a:rPr lang="en-US" dirty="0"/>
              <a:t>(we will discuss signed numbers later today)</a:t>
            </a:r>
          </a:p>
          <a:p>
            <a:r>
              <a:rPr lang="en-US" dirty="0"/>
              <a:t>255+1=0.</a:t>
            </a:r>
          </a:p>
          <a:p>
            <a:pPr lvl="1"/>
            <a:r>
              <a:rPr lang="en-US" dirty="0"/>
              <a:t>Actually, no.  255+1=0+carry bit</a:t>
            </a:r>
          </a:p>
          <a:p>
            <a:r>
              <a:rPr lang="en-US" dirty="0"/>
              <a:t>This is very different from arithmetic you study in Calculus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72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4A330-F352-B243-9645-0A7D072F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32- and 64-bit computer are also finite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8EB17B-AC83-D64D-A8CE-6A481BFFC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Maximal unsigned 16-bit number is 65535</a:t>
            </a:r>
          </a:p>
          <a:p>
            <a:r>
              <a:rPr lang="en-US" dirty="0"/>
              <a:t>Maximal unsigned 32-bit number is approximately 4 000 000 000</a:t>
            </a:r>
          </a:p>
          <a:p>
            <a:r>
              <a:rPr lang="en-US" dirty="0"/>
              <a:t>Maximal unsigned 64-bit number is approximately 16 E18</a:t>
            </a:r>
          </a:p>
          <a:p>
            <a:r>
              <a:rPr lang="en-US" dirty="0"/>
              <a:t>How to estimate this?</a:t>
            </a:r>
          </a:p>
        </p:txBody>
      </p:sp>
    </p:spTree>
    <p:extLst>
      <p:ext uri="{BB962C8B-B14F-4D97-AF65-F5344CB8AC3E}">
        <p14:creationId xmlns:p14="http://schemas.microsoft.com/office/powerpoint/2010/main" val="375676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7C4DC-9137-6B43-BCF6-BD4D52EF6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estimate big powers of two?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82CEFF-15F3-5A4C-A042-68CEB8047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Powers of two from 1 to 10 are easy to remember</a:t>
            </a:r>
          </a:p>
          <a:p>
            <a:pPr lvl="1"/>
            <a:r>
              <a:rPr lang="en-US" dirty="0"/>
              <a:t>And I think every IT specialist must remember them</a:t>
            </a:r>
          </a:p>
          <a:p>
            <a:r>
              <a:rPr lang="en-US" dirty="0"/>
              <a:t>Powers from 1 to 6 are school multiplication table.  2**6=8**2=64</a:t>
            </a:r>
          </a:p>
          <a:p>
            <a:r>
              <a:rPr lang="en-US" dirty="0"/>
              <a:t>2**8 = 256 (maximal unsigned byte value+1) - useful to remember</a:t>
            </a:r>
          </a:p>
          <a:p>
            <a:r>
              <a:rPr lang="en-US" dirty="0"/>
              <a:t>2**10=1024 (approximately thousand) – also useful and easy to remember</a:t>
            </a:r>
          </a:p>
          <a:p>
            <a:r>
              <a:rPr lang="en-US" dirty="0"/>
              <a:t>You can remember values of 2**9 and 2**7 or calculate them as needed</a:t>
            </a:r>
          </a:p>
          <a:p>
            <a:r>
              <a:rPr lang="en-US" dirty="0"/>
              <a:t>2**32=(2**2)*(2**30)=4*((2**10)**3)</a:t>
            </a:r>
          </a:p>
          <a:p>
            <a:pPr marL="0" indent="0">
              <a:buNone/>
            </a:pPr>
            <a:r>
              <a:rPr lang="en-US" dirty="0"/>
              <a:t>		~=4*(1000**3)=4 000 000 000</a:t>
            </a:r>
          </a:p>
          <a:p>
            <a:r>
              <a:rPr lang="en-US" dirty="0"/>
              <a:t>2**64~=(2**4)*(1000**6)=16*1E18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66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04C3E-9177-7149-8FF1-107BA5DE8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Megabytes, kilobytes, </a:t>
            </a:r>
            <a:r>
              <a:rPr lang="en-US" dirty="0" err="1"/>
              <a:t>etc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02FB4A-754D-5747-8B72-94FC7D01F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2**10 bytes = 1024 bytes = 1 kilobyte</a:t>
            </a:r>
          </a:p>
          <a:p>
            <a:r>
              <a:rPr lang="en-US" dirty="0"/>
              <a:t>Normal people think kilobyte has 1000 bytes, </a:t>
            </a:r>
            <a:br>
              <a:rPr lang="en-US" dirty="0"/>
            </a:br>
            <a:r>
              <a:rPr lang="en-US" dirty="0"/>
              <a:t>programmers think kilogram has 1024 grams</a:t>
            </a:r>
          </a:p>
          <a:p>
            <a:r>
              <a:rPr lang="en-US" dirty="0"/>
              <a:t>1024 kilobytes = 1Megabyte ~= 1 000 000 bytes</a:t>
            </a:r>
          </a:p>
          <a:p>
            <a:r>
              <a:rPr lang="en-US" dirty="0"/>
              <a:t>1024 Megabytes = 1 Gigabyte</a:t>
            </a:r>
          </a:p>
          <a:p>
            <a:r>
              <a:rPr lang="en-US" dirty="0"/>
              <a:t>1024 Gigabytes = 1 Terabyte</a:t>
            </a:r>
          </a:p>
          <a:p>
            <a:r>
              <a:rPr lang="en-US" dirty="0"/>
              <a:t>Some bad people (like HDD makers) use decimal Mega.. Giga and Tera prefixes instead of binary.  Sometimes they designate this by using </a:t>
            </a:r>
            <a:r>
              <a:rPr lang="en-US" dirty="0" err="1"/>
              <a:t>Tib</a:t>
            </a:r>
            <a:r>
              <a:rPr lang="en-US" dirty="0"/>
              <a:t> instead of Tb.  Sometimes they not.  Beware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50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2BF30-96AB-CD4D-944D-F52BF55C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work with long numbers on CdM8?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3B5672-194C-F545-8CFA-BDDD90DF7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Yes we can.</a:t>
            </a:r>
          </a:p>
          <a:p>
            <a:r>
              <a:rPr lang="en-US" dirty="0"/>
              <a:t>There is a carry bit in CdM8 PS register.</a:t>
            </a:r>
          </a:p>
          <a:p>
            <a:r>
              <a:rPr lang="en-US" dirty="0"/>
              <a:t>I mentioned it when we discussed what 255+1 means.</a:t>
            </a:r>
          </a:p>
          <a:p>
            <a:r>
              <a:rPr lang="en-US" dirty="0"/>
              <a:t>255+1=127+128=...=0+C bit</a:t>
            </a:r>
          </a:p>
          <a:p>
            <a:r>
              <a:rPr lang="en-US" dirty="0"/>
              <a:t>In most modern CPUs it can be used for branch conditions</a:t>
            </a:r>
          </a:p>
          <a:p>
            <a:r>
              <a:rPr lang="en-US" dirty="0" err="1"/>
              <a:t>adc</a:t>
            </a:r>
            <a:r>
              <a:rPr lang="en-US" dirty="0"/>
              <a:t> instruction, which adds two registers and a carry bit</a:t>
            </a:r>
          </a:p>
          <a:p>
            <a:r>
              <a:rPr lang="en-US" dirty="0"/>
              <a:t>You can use it to implement an arbitrary length integer calculation</a:t>
            </a:r>
          </a:p>
          <a:p>
            <a:pPr lvl="1"/>
            <a:r>
              <a:rPr lang="en-US" dirty="0"/>
              <a:t>Well, not bigger than 8096 bits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59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3FC95-8D7F-904C-8B32-A8EE07766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negative numbers?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BC4BD2-EE81-CA4A-9CDC-874446FC1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/>
              <a:t>?</a:t>
            </a:r>
            <a:endParaRPr lang="ru-RU" sz="23900" dirty="0"/>
          </a:p>
        </p:txBody>
      </p:sp>
    </p:spTree>
    <p:extLst>
      <p:ext uri="{BB962C8B-B14F-4D97-AF65-F5344CB8AC3E}">
        <p14:creationId xmlns:p14="http://schemas.microsoft.com/office/powerpoint/2010/main" val="386981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9EB93-0169-1248-B82A-5FD5545BA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idea: sign bit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B046D2-432D-F841-9503-6F55CBFCF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high bit to represent a sign</a:t>
            </a:r>
          </a:p>
          <a:p>
            <a:r>
              <a:rPr lang="en-US" dirty="0"/>
              <a:t>24=00011000, -24=10011000</a:t>
            </a:r>
          </a:p>
          <a:p>
            <a:r>
              <a:rPr lang="en-US" dirty="0"/>
              <a:t>Aka signed magnitude or sign-and-magnitude</a:t>
            </a:r>
          </a:p>
          <a:p>
            <a:r>
              <a:rPr lang="en-US" dirty="0"/>
              <a:t>Was popular in early computers</a:t>
            </a:r>
          </a:p>
          <a:p>
            <a:r>
              <a:rPr lang="en-US" dirty="0"/>
              <a:t>Biggest number is 127, smallest number is -127</a:t>
            </a:r>
          </a:p>
          <a:p>
            <a:r>
              <a:rPr lang="en-US" dirty="0"/>
              <a:t>Two representations of 0: 00000000 and 10000000</a:t>
            </a:r>
          </a:p>
          <a:p>
            <a:r>
              <a:rPr lang="en-US" dirty="0"/>
              <a:t>We will understand later why it got out of fashion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2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E6DA6-1B3E-7C44-A49D-5567218C9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idea: two complement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01080F-DDD0-C441-85B1-082422864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To calculate the 2's complement of an integer, </a:t>
            </a:r>
          </a:p>
          <a:p>
            <a:r>
              <a:rPr lang="en" dirty="0"/>
              <a:t>Pad it to given word length (8 bits in CdM-8)</a:t>
            </a:r>
          </a:p>
          <a:p>
            <a:r>
              <a:rPr lang="en" dirty="0"/>
              <a:t>Invert </a:t>
            </a:r>
            <a:r>
              <a:rPr lang="en-US" dirty="0"/>
              <a:t>all bits</a:t>
            </a:r>
            <a:br>
              <a:rPr lang="en" dirty="0"/>
            </a:br>
            <a:r>
              <a:rPr lang="en" dirty="0"/>
              <a:t>by changing all of the ones to zeroes </a:t>
            </a:r>
            <a:br>
              <a:rPr lang="en" dirty="0"/>
            </a:br>
            <a:r>
              <a:rPr lang="en" dirty="0"/>
              <a:t>and all of the zeroes to ones </a:t>
            </a:r>
            <a:br>
              <a:rPr lang="en" dirty="0"/>
            </a:br>
            <a:r>
              <a:rPr lang="en" dirty="0"/>
              <a:t>(also called </a:t>
            </a:r>
            <a:r>
              <a:rPr lang="en" b="1" dirty="0"/>
              <a:t>1's complement</a:t>
            </a:r>
            <a:r>
              <a:rPr lang="en" dirty="0"/>
              <a:t>),</a:t>
            </a:r>
          </a:p>
          <a:p>
            <a:r>
              <a:rPr lang="en" dirty="0"/>
              <a:t>And then add one. </a:t>
            </a:r>
          </a:p>
          <a:p>
            <a:r>
              <a:rPr lang="en" dirty="0"/>
              <a:t>2’complement of 1 is ^(00000001)+1=11111110+1=11111111</a:t>
            </a:r>
          </a:p>
          <a:p>
            <a:r>
              <a:rPr lang="en" dirty="0"/>
              <a:t>Why?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5921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705</Words>
  <Application>Microsoft Macintosh PowerPoint</Application>
  <PresentationFormat>Широкоэкранный</PresentationFormat>
  <Paragraphs>130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Lecture 2  Data representation</vt:lpstr>
      <vt:lpstr>Finite length binary numbers</vt:lpstr>
      <vt:lpstr>32- and 64-bit computer are also finite</vt:lpstr>
      <vt:lpstr>How to estimate big powers of two?</vt:lpstr>
      <vt:lpstr>Megabytes, kilobytes, etc</vt:lpstr>
      <vt:lpstr>Can we work with long numbers on CdM8?</vt:lpstr>
      <vt:lpstr>What about negative numbers?</vt:lpstr>
      <vt:lpstr>Simple idea: sign bit</vt:lpstr>
      <vt:lpstr>More complex idea: two complement</vt:lpstr>
      <vt:lpstr>Really, why use 2’complement?</vt:lpstr>
      <vt:lpstr>So, what is exact value of N and V flags in PS?</vt:lpstr>
      <vt:lpstr>Text representation</vt:lpstr>
      <vt:lpstr>American Standard Code for Information Interchange</vt:lpstr>
      <vt:lpstr>ASCII table</vt:lpstr>
      <vt:lpstr>Unicode</vt:lpstr>
      <vt:lpstr>UTF-8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 Data representation</dc:title>
  <dc:creator>Dmitry Irtegov</dc:creator>
  <cp:lastModifiedBy>Dmitry Irtegov</cp:lastModifiedBy>
  <cp:revision>9</cp:revision>
  <dcterms:created xsi:type="dcterms:W3CDTF">2018-09-11T17:02:13Z</dcterms:created>
  <dcterms:modified xsi:type="dcterms:W3CDTF">2019-09-08T16:57:11Z</dcterms:modified>
</cp:coreProperties>
</file>